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spc="75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Организация </a:t>
            </a:r>
            <a:r>
              <a:rPr lang="ru-RU" sz="1600" i="1" spc="75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познавательно - </a:t>
            </a:r>
            <a:r>
              <a:rPr lang="ru-RU" sz="1600" i="1" spc="75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исследовательской деятельности с  </a:t>
            </a:r>
            <a:r>
              <a:rPr lang="ru-RU" sz="1600" i="1" spc="75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дошкольниками старшей  группы</a:t>
            </a:r>
            <a:r>
              <a:rPr lang="ru-RU" sz="1100" i="1" spc="75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1100" i="1" spc="75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4712568" cy="14177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spc="75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Подготовила </a:t>
            </a:r>
            <a:r>
              <a:rPr lang="ru-RU" sz="1600" i="1" spc="75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воспитатель МБДОУ детского сада общеразвивающего вида №10</a:t>
            </a:r>
            <a:endParaRPr lang="ru-RU" sz="1600" i="1" spc="75" dirty="0" smtClean="0">
              <a:solidFill>
                <a:srgbClr val="C00000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spc="75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sz="1600" i="1" spc="75" dirty="0" err="1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Бурлакова</a:t>
            </a:r>
            <a:r>
              <a:rPr lang="ru-RU" sz="1600" i="1" spc="75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 Оксана Викторовна</a:t>
            </a:r>
            <a:endParaRPr lang="ru-RU" sz="1100" i="1" spc="75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Наблюдение за ветками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F:\ОКСАНА\P1072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1"/>
            <a:ext cx="3214710" cy="2614618"/>
          </a:xfrm>
          <a:prstGeom prst="rect">
            <a:avLst/>
          </a:prstGeom>
          <a:noFill/>
        </p:spPr>
      </p:pic>
      <p:pic>
        <p:nvPicPr>
          <p:cNvPr id="6147" name="Picture 3" descr="F:\ОКСАНА\P1072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571900" cy="2500330"/>
          </a:xfrm>
          <a:prstGeom prst="rect">
            <a:avLst/>
          </a:prstGeom>
          <a:noFill/>
        </p:spPr>
      </p:pic>
      <p:pic>
        <p:nvPicPr>
          <p:cNvPr id="6148" name="Picture 4" descr="F:\ОКСАНА\P1072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3500462" cy="2071702"/>
          </a:xfrm>
          <a:prstGeom prst="rect">
            <a:avLst/>
          </a:prstGeom>
          <a:noFill/>
        </p:spPr>
      </p:pic>
      <p:pic>
        <p:nvPicPr>
          <p:cNvPr id="1026" name="Picture 2" descr="G:\DCIM\100OLYMP\P1162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429132"/>
            <a:ext cx="378621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Правила безопасности для детей при экспериментировании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 Проводить опыты только в присутствии </a:t>
            </a:r>
            <a:r>
              <a:rPr lang="ru-RU" sz="3600" dirty="0" smtClean="0"/>
              <a:t>взрослого</a:t>
            </a:r>
            <a:endParaRPr lang="ru-RU" sz="3600" dirty="0" smtClean="0"/>
          </a:p>
          <a:p>
            <a:r>
              <a:rPr lang="ru-RU" sz="3600" dirty="0" smtClean="0"/>
              <a:t>Начинать опыт только с </a:t>
            </a:r>
            <a:r>
              <a:rPr lang="ru-RU" sz="3600" dirty="0" smtClean="0"/>
              <a:t>разрешения</a:t>
            </a:r>
            <a:endParaRPr lang="ru-RU" sz="3600" dirty="0" smtClean="0"/>
          </a:p>
          <a:p>
            <a:r>
              <a:rPr lang="ru-RU" sz="3600" dirty="0" smtClean="0"/>
              <a:t>Если хочешь что-то сделать, сначала </a:t>
            </a:r>
            <a:r>
              <a:rPr lang="ru-RU" sz="3600" dirty="0" smtClean="0"/>
              <a:t>спроси</a:t>
            </a:r>
            <a:endParaRPr lang="ru-RU" sz="3600" dirty="0" smtClean="0"/>
          </a:p>
          <a:p>
            <a:r>
              <a:rPr lang="ru-RU" sz="3600" dirty="0" smtClean="0"/>
              <a:t>Материалы сыпучие брать только </a:t>
            </a:r>
            <a:r>
              <a:rPr lang="ru-RU" sz="3600" dirty="0" smtClean="0"/>
              <a:t>ложкой</a:t>
            </a:r>
            <a:endParaRPr lang="ru-RU" sz="3600" dirty="0" smtClean="0"/>
          </a:p>
          <a:p>
            <a:r>
              <a:rPr lang="ru-RU" sz="3600" dirty="0" smtClean="0"/>
              <a:t>При проведении опыта не трогать глаза, лицо </a:t>
            </a:r>
            <a:r>
              <a:rPr lang="ru-RU" sz="3600" dirty="0" smtClean="0"/>
              <a:t>руками</a:t>
            </a:r>
            <a:endParaRPr lang="ru-RU" sz="3600" dirty="0" smtClean="0"/>
          </a:p>
          <a:p>
            <a:r>
              <a:rPr lang="ru-RU" sz="3600" dirty="0" smtClean="0"/>
              <a:t>Нельзя вещества и предметы, с которыми проводится эксперимент, пробовать на вкус, брать в </a:t>
            </a:r>
            <a:r>
              <a:rPr lang="ru-RU" sz="3600" dirty="0" smtClean="0"/>
              <a:t>рот 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(Любая исследовательская работа должна всегда начинаться с повторения правил </a:t>
            </a:r>
            <a:r>
              <a:rPr lang="ru-RU" sz="3600" dirty="0" smtClean="0"/>
              <a:t>безопасности 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Эксперимент «</a:t>
            </a:r>
            <a:r>
              <a:rPr lang="ru-RU" dirty="0" smtClean="0">
                <a:solidFill>
                  <a:srgbClr val="FF0000"/>
                </a:solidFill>
              </a:rPr>
              <a:t>Цве</a:t>
            </a:r>
            <a:r>
              <a:rPr lang="ru-RU" dirty="0" smtClean="0">
                <a:solidFill>
                  <a:srgbClr val="FFC000"/>
                </a:solidFill>
              </a:rPr>
              <a:t>тн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дич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F:\ОКСАНА\Новая папка\P1092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00201"/>
            <a:ext cx="3714775" cy="2328866"/>
          </a:xfrm>
          <a:prstGeom prst="rect">
            <a:avLst/>
          </a:prstGeom>
          <a:noFill/>
        </p:spPr>
      </p:pic>
      <p:pic>
        <p:nvPicPr>
          <p:cNvPr id="7171" name="Picture 3" descr="F:\ОКСАНА\Новая папка\P109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429024" cy="2465487"/>
          </a:xfrm>
          <a:prstGeom prst="rect">
            <a:avLst/>
          </a:prstGeom>
          <a:noFill/>
        </p:spPr>
      </p:pic>
      <p:pic>
        <p:nvPicPr>
          <p:cNvPr id="7172" name="Picture 4" descr="F:\ОКСАНА\Новая папка\P1092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714776" cy="2428892"/>
          </a:xfrm>
          <a:prstGeom prst="rect">
            <a:avLst/>
          </a:prstGeom>
          <a:noFill/>
        </p:spPr>
      </p:pic>
      <p:pic>
        <p:nvPicPr>
          <p:cNvPr id="7173" name="Picture 5" descr="F:\ОКСАНА\Новая папка\P1092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392909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Опыт «</a:t>
            </a:r>
            <a:r>
              <a:rPr lang="ru-RU" dirty="0" smtClean="0">
                <a:solidFill>
                  <a:srgbClr val="7030A0"/>
                </a:solidFill>
              </a:rPr>
              <a:t>Круговорот воды в природе»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F:\ОКСАНА\фото\опыт дожд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1"/>
            <a:ext cx="3429024" cy="2357454"/>
          </a:xfrm>
          <a:prstGeom prst="rect">
            <a:avLst/>
          </a:prstGeom>
          <a:noFill/>
        </p:spPr>
      </p:pic>
      <p:pic>
        <p:nvPicPr>
          <p:cNvPr id="8195" name="Picture 3" descr="F:\ОКСАНА\фото\опыт дождик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4143404" cy="2500329"/>
          </a:xfrm>
          <a:prstGeom prst="rect">
            <a:avLst/>
          </a:prstGeom>
          <a:noFill/>
        </p:spPr>
      </p:pic>
      <p:pic>
        <p:nvPicPr>
          <p:cNvPr id="8196" name="Picture 4" descr="F:\ОКСАНА\фото\P115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4071966" cy="2428892"/>
          </a:xfrm>
          <a:prstGeom prst="rect">
            <a:avLst/>
          </a:prstGeom>
          <a:noFill/>
        </p:spPr>
      </p:pic>
      <p:pic>
        <p:nvPicPr>
          <p:cNvPr id="8197" name="Picture 5" descr="F:\ОКСАНА\фото\P1152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Картотека опытов: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F:\картотека опытов\g75FW-91u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43051"/>
            <a:ext cx="3857652" cy="2500330"/>
          </a:xfrm>
          <a:prstGeom prst="rect">
            <a:avLst/>
          </a:prstGeom>
          <a:noFill/>
        </p:spPr>
      </p:pic>
      <p:pic>
        <p:nvPicPr>
          <p:cNvPr id="9219" name="Picture 3" descr="F:\картотека опытов\IGceOMGe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9"/>
            <a:ext cx="4357718" cy="2428891"/>
          </a:xfrm>
          <a:prstGeom prst="rect">
            <a:avLst/>
          </a:prstGeom>
          <a:noFill/>
        </p:spPr>
      </p:pic>
      <p:pic>
        <p:nvPicPr>
          <p:cNvPr id="9220" name="Picture 4" descr="F:\картотека опытов\l8kUr5dPt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4214818"/>
            <a:ext cx="3857651" cy="2428892"/>
          </a:xfrm>
          <a:prstGeom prst="rect">
            <a:avLst/>
          </a:prstGeom>
          <a:noFill/>
        </p:spPr>
      </p:pic>
      <p:pic>
        <p:nvPicPr>
          <p:cNvPr id="9221" name="Picture 5" descr="F:\картотека опытов\LTMgCkrZ_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14818"/>
            <a:ext cx="435771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Опыты: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F:\картотека опытов\tbIKtKGgTY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1"/>
            <a:ext cx="3571900" cy="2500330"/>
          </a:xfrm>
          <a:prstGeom prst="rect">
            <a:avLst/>
          </a:prstGeom>
          <a:noFill/>
        </p:spPr>
      </p:pic>
      <p:pic>
        <p:nvPicPr>
          <p:cNvPr id="10243" name="Picture 3" descr="F:\картотека опытов\TOiU0QwPe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1"/>
            <a:ext cx="4500594" cy="2500330"/>
          </a:xfrm>
          <a:prstGeom prst="rect">
            <a:avLst/>
          </a:prstGeom>
          <a:noFill/>
        </p:spPr>
      </p:pic>
      <p:pic>
        <p:nvPicPr>
          <p:cNvPr id="10244" name="Picture 4" descr="F:\картотека опытов\N2fslBnUS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14818"/>
            <a:ext cx="4500594" cy="2357454"/>
          </a:xfrm>
          <a:prstGeom prst="rect">
            <a:avLst/>
          </a:prstGeom>
          <a:noFill/>
        </p:spPr>
      </p:pic>
      <p:pic>
        <p:nvPicPr>
          <p:cNvPr id="10245" name="Picture 5" descr="F:\картотека опытов\tDJzxIDd1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14818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ОКСАНА\рассмаатр ве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43050"/>
            <a:ext cx="30546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Цели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задачи познавательно - исследовательской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деятельности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40000" lnSpcReduction="20000"/>
          </a:bodyPr>
          <a:lstStyle/>
          <a:p>
            <a:pPr lvl="0"/>
            <a:endParaRPr lang="ru-RU" sz="6200" dirty="0" smtClean="0"/>
          </a:p>
          <a:p>
            <a:pPr lvl="0"/>
            <a:endParaRPr lang="ru-RU" sz="6200" dirty="0" smtClean="0"/>
          </a:p>
          <a:p>
            <a:pPr lvl="0"/>
            <a:r>
              <a:rPr lang="ru-RU" sz="6200" dirty="0" smtClean="0"/>
              <a:t>Поощрение </a:t>
            </a:r>
            <a:r>
              <a:rPr lang="ru-RU" sz="6200" dirty="0" smtClean="0"/>
              <a:t>любознательности, развитие и выявление интересов ребенка.</a:t>
            </a:r>
          </a:p>
          <a:p>
            <a:pPr lvl="0"/>
            <a:r>
              <a:rPr lang="ru-RU" sz="6200" dirty="0" smtClean="0"/>
              <a:t> Формирование действий, направленных на познание окружающего мира, развитие сознательной деятельности. </a:t>
            </a:r>
          </a:p>
          <a:p>
            <a:pPr lvl="0"/>
            <a:r>
              <a:rPr lang="ru-RU" sz="6200" dirty="0" smtClean="0"/>
              <a:t>Развитие творческих задатков и воображения.</a:t>
            </a:r>
          </a:p>
          <a:p>
            <a:pPr lvl="0"/>
            <a:r>
              <a:rPr lang="ru-RU" sz="6200" dirty="0" smtClean="0"/>
              <a:t> Формирование знаний </a:t>
            </a:r>
            <a:r>
              <a:rPr lang="ru-RU" sz="6200" dirty="0" smtClean="0"/>
              <a:t>об  </a:t>
            </a:r>
            <a:r>
              <a:rPr lang="ru-RU" sz="6200" dirty="0" smtClean="0"/>
              <a:t>окружающей среде и свойствах различных предметов. </a:t>
            </a:r>
          </a:p>
          <a:p>
            <a:pPr lvl="0"/>
            <a:r>
              <a:rPr lang="ru-RU" sz="6200" dirty="0" smtClean="0"/>
              <a:t>Ознакомление детей</a:t>
            </a:r>
            <a:r>
              <a:rPr lang="ru-RU" sz="6200" dirty="0" smtClean="0"/>
              <a:t> </a:t>
            </a:r>
            <a:r>
              <a:rPr lang="ru-RU" sz="6200" dirty="0" smtClean="0"/>
              <a:t>с такими понятиями, как цвет, форма, размер, количество</a:t>
            </a:r>
            <a:r>
              <a:rPr lang="ru-RU" sz="6200" dirty="0" smtClean="0"/>
              <a:t>. </a:t>
            </a:r>
            <a:endParaRPr lang="ru-RU" sz="6200" dirty="0" smtClean="0"/>
          </a:p>
          <a:p>
            <a:pPr lvl="0"/>
            <a:r>
              <a:rPr lang="ru-RU" sz="6200" dirty="0" smtClean="0"/>
              <a:t>Ознакомление детей </a:t>
            </a:r>
            <a:r>
              <a:rPr lang="ru-RU" sz="6200" dirty="0" smtClean="0"/>
              <a:t>о  </a:t>
            </a:r>
            <a:r>
              <a:rPr lang="ru-RU" sz="6200" dirty="0" smtClean="0"/>
              <a:t>многообразии растительного и животного мира </a:t>
            </a:r>
            <a:r>
              <a:rPr lang="ru-RU" sz="6200" dirty="0" smtClean="0"/>
              <a:t>, с </a:t>
            </a:r>
            <a:r>
              <a:rPr lang="ru-RU" sz="6200" dirty="0" smtClean="0"/>
              <a:t>местными экземплярами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Требования ФГОС ДО к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познавательно -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исследовательской деятельности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любознательности и познавательной мотивации</a:t>
            </a:r>
          </a:p>
          <a:p>
            <a:r>
              <a:rPr lang="ru-RU" sz="2400" dirty="0" smtClean="0"/>
              <a:t>Формирование познавательных действий, становление сознания</a:t>
            </a:r>
          </a:p>
          <a:p>
            <a:r>
              <a:rPr lang="ru-RU" sz="2400" dirty="0" smtClean="0"/>
              <a:t>Развитие воображения и творческой активности</a:t>
            </a:r>
          </a:p>
          <a:p>
            <a:r>
              <a:rPr lang="ru-RU" sz="2400" dirty="0" smtClean="0"/>
              <a:t>Формирование первичных представлений </a:t>
            </a:r>
            <a:r>
              <a:rPr lang="ru-RU" sz="2400" dirty="0" smtClean="0"/>
              <a:t>об  </a:t>
            </a:r>
            <a:r>
              <a:rPr lang="ru-RU" sz="2400" dirty="0" smtClean="0"/>
              <a:t>объектах окружающей среды,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2969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Центр «Познавательно – исследовательской деятельности»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F:\ОКСАНА\Новая папка\P1092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5009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29697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нашем центре: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ОКСАНА\Новая папка\P1092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71966" cy="2214578"/>
          </a:xfrm>
          <a:prstGeom prst="rect">
            <a:avLst/>
          </a:prstGeom>
          <a:noFill/>
        </p:spPr>
      </p:pic>
      <p:pic>
        <p:nvPicPr>
          <p:cNvPr id="2052" name="Picture 4" descr="F:\ОКСАНА\Новая папка\P1092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643338" cy="2143140"/>
          </a:xfrm>
          <a:prstGeom prst="rect">
            <a:avLst/>
          </a:prstGeom>
          <a:noFill/>
        </p:spPr>
      </p:pic>
      <p:pic>
        <p:nvPicPr>
          <p:cNvPr id="2053" name="Picture 5" descr="F:\ОКСАНА\Новая папка\P1092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14776" cy="2357454"/>
          </a:xfrm>
          <a:prstGeom prst="rect">
            <a:avLst/>
          </a:prstGeom>
          <a:noFill/>
        </p:spPr>
      </p:pic>
      <p:pic>
        <p:nvPicPr>
          <p:cNvPr id="2054" name="Picture 6" descr="F:\ОКСАНА\Новая папка\P1092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Структура познавательно - исследовательской деятельности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Постановка исследовательской задачи</a:t>
            </a:r>
          </a:p>
          <a:p>
            <a:r>
              <a:rPr lang="ru-RU" sz="2400" dirty="0" smtClean="0"/>
              <a:t>Уточнение правил безопасности жизнедеятельности в ходе осуществления экспериментирования</a:t>
            </a:r>
          </a:p>
          <a:p>
            <a:r>
              <a:rPr lang="ru-RU" sz="2400" dirty="0" smtClean="0"/>
              <a:t>Распределение детей на подгруппы</a:t>
            </a:r>
          </a:p>
          <a:p>
            <a:r>
              <a:rPr lang="ru-RU" sz="2400" dirty="0" smtClean="0"/>
              <a:t>Выполнение эксперимента (под руководством педагога)</a:t>
            </a:r>
          </a:p>
          <a:p>
            <a:r>
              <a:rPr lang="ru-RU" sz="2400" dirty="0" smtClean="0"/>
              <a:t>Наблюдение результатов экспериментов</a:t>
            </a:r>
          </a:p>
          <a:p>
            <a:r>
              <a:rPr lang="ru-RU" sz="2400" dirty="0" smtClean="0"/>
              <a:t>Формулировка выводов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 огород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ОКСАНА\Новая папка\огород на ок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3643338" cy="4900634"/>
          </a:xfrm>
          <a:prstGeom prst="rect">
            <a:avLst/>
          </a:prstGeom>
          <a:noFill/>
        </p:spPr>
      </p:pic>
      <p:pic>
        <p:nvPicPr>
          <p:cNvPr id="3075" name="Picture 3" descr="F:\ОКСАНА\Новая папка\о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Наблюдение за ростом гороха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F:\ОКСАНА\посад гороха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1"/>
            <a:ext cx="3571899" cy="2328866"/>
          </a:xfrm>
          <a:prstGeom prst="rect">
            <a:avLst/>
          </a:prstGeom>
          <a:noFill/>
        </p:spPr>
      </p:pic>
      <p:pic>
        <p:nvPicPr>
          <p:cNvPr id="4099" name="Picture 3" descr="F:\ОКСАНА\Новая папка\горох в кор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500462" cy="2714644"/>
          </a:xfrm>
          <a:prstGeom prst="rect">
            <a:avLst/>
          </a:prstGeom>
          <a:noFill/>
        </p:spPr>
      </p:pic>
      <p:pic>
        <p:nvPicPr>
          <p:cNvPr id="4100" name="Picture 4" descr="F:\ОКСАНА\Новая папка\горо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51435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«Ежик - </a:t>
            </a:r>
            <a:r>
              <a:rPr lang="ru-RU" dirty="0" err="1" smtClean="0"/>
              <a:t>травянчик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F:\ОКСАНА\гол еж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000240"/>
            <a:ext cx="3714775" cy="4125923"/>
          </a:xfrm>
          <a:prstGeom prst="rect">
            <a:avLst/>
          </a:prstGeom>
          <a:noFill/>
        </p:spPr>
      </p:pic>
      <p:pic>
        <p:nvPicPr>
          <p:cNvPr id="5123" name="Picture 3" descr="F:\ОКСАНА\зел еж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302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познавательно - исследовательской деятельности с  дошкольниками старшей  группы </vt:lpstr>
      <vt:lpstr> Цели и задачи познавательно - исследовательской деятельности : </vt:lpstr>
      <vt:lpstr>Требования ФГОС ДО к познавательно -  исследовательской деятельности</vt:lpstr>
      <vt:lpstr>Центр «Познавательно – исследовательской деятельности»</vt:lpstr>
      <vt:lpstr>В нашем центре:</vt:lpstr>
      <vt:lpstr>Структура познавательно - исследовательской деятельности</vt:lpstr>
      <vt:lpstr>Наш огород</vt:lpstr>
      <vt:lpstr>Наблюдение за ростом гороха</vt:lpstr>
      <vt:lpstr>«Ежик - травянчик»</vt:lpstr>
      <vt:lpstr>Наблюдение за ветками</vt:lpstr>
      <vt:lpstr> Правила безопасности для детей при экспериментировании  </vt:lpstr>
      <vt:lpstr>Эксперимент «Цветная водичка»</vt:lpstr>
      <vt:lpstr>Опыт «Круговорот воды в природе»</vt:lpstr>
      <vt:lpstr>Картотека опытов:</vt:lpstr>
      <vt:lpstr>Опыты: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57</cp:revision>
  <dcterms:created xsi:type="dcterms:W3CDTF">2013-02-09T17:45:17Z</dcterms:created>
  <dcterms:modified xsi:type="dcterms:W3CDTF">2016-04-07T06:34:14Z</dcterms:modified>
</cp:coreProperties>
</file>